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3" r:id="rId3"/>
    <p:sldId id="258" r:id="rId4"/>
    <p:sldId id="260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9"/>
    <p:restoredTop sz="96498"/>
  </p:normalViewPr>
  <p:slideViewPr>
    <p:cSldViewPr snapToGrid="0" snapToObjects="1">
      <p:cViewPr>
        <p:scale>
          <a:sx n="127" d="100"/>
          <a:sy n="127" d="100"/>
        </p:scale>
        <p:origin x="14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8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1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7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1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1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5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66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0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8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076AC-C5BC-594A-AA55-D15A26F7B3E7}" type="datetimeFigureOut">
              <a:rPr lang="en-US" smtClean="0"/>
              <a:t>4/7/24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87974-EC84-004B-9DAA-A6A0815934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9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8.jpg"/><Relationship Id="rId21" Type="http://schemas.openxmlformats.org/officeDocument/2006/relationships/image" Target="../media/image29.jpg"/><Relationship Id="rId22" Type="http://schemas.openxmlformats.org/officeDocument/2006/relationships/image" Target="../media/image30.jpg"/><Relationship Id="rId23" Type="http://schemas.openxmlformats.org/officeDocument/2006/relationships/image" Target="../media/image31.jpg"/><Relationship Id="rId24" Type="http://schemas.openxmlformats.org/officeDocument/2006/relationships/image" Target="../media/image32.jpg"/><Relationship Id="rId25" Type="http://schemas.openxmlformats.org/officeDocument/2006/relationships/image" Target="../media/image33.jpg"/><Relationship Id="rId26" Type="http://schemas.openxmlformats.org/officeDocument/2006/relationships/image" Target="../media/image34.jpg"/><Relationship Id="rId27" Type="http://schemas.openxmlformats.org/officeDocument/2006/relationships/image" Target="../media/image35.jpg"/><Relationship Id="rId28" Type="http://schemas.openxmlformats.org/officeDocument/2006/relationships/image" Target="../media/image36.jpg"/><Relationship Id="rId29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30" Type="http://schemas.openxmlformats.org/officeDocument/2006/relationships/image" Target="../media/image38.jpg"/><Relationship Id="rId31" Type="http://schemas.openxmlformats.org/officeDocument/2006/relationships/image" Target="../media/image39.jpg"/><Relationship Id="rId32" Type="http://schemas.openxmlformats.org/officeDocument/2006/relationships/image" Target="../media/image40.jpg"/><Relationship Id="rId9" Type="http://schemas.openxmlformats.org/officeDocument/2006/relationships/image" Target="../media/image17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33" Type="http://schemas.openxmlformats.org/officeDocument/2006/relationships/image" Target="../media/image41.jpg"/><Relationship Id="rId34" Type="http://schemas.openxmlformats.org/officeDocument/2006/relationships/image" Target="../media/image42.jpg"/><Relationship Id="rId35" Type="http://schemas.openxmlformats.org/officeDocument/2006/relationships/image" Target="../media/image43.jpg"/><Relationship Id="rId10" Type="http://schemas.openxmlformats.org/officeDocument/2006/relationships/image" Target="../media/image18.jpg"/><Relationship Id="rId11" Type="http://schemas.openxmlformats.org/officeDocument/2006/relationships/image" Target="../media/image19.jp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4" Type="http://schemas.openxmlformats.org/officeDocument/2006/relationships/image" Target="../media/image22.jpg"/><Relationship Id="rId15" Type="http://schemas.openxmlformats.org/officeDocument/2006/relationships/image" Target="../media/image23.jpg"/><Relationship Id="rId16" Type="http://schemas.openxmlformats.org/officeDocument/2006/relationships/image" Target="../media/image24.jpg"/><Relationship Id="rId17" Type="http://schemas.openxmlformats.org/officeDocument/2006/relationships/image" Target="../media/image25.jpg"/><Relationship Id="rId18" Type="http://schemas.openxmlformats.org/officeDocument/2006/relationships/image" Target="../media/image26.jpg"/><Relationship Id="rId19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13.jpg"/><Relationship Id="rId5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CRAFT </a:t>
            </a:r>
            <a:r>
              <a:rPr lang="en-US" sz="3200" dirty="0" smtClean="0"/>
              <a:t>(Character Region Awareness for Text Detection)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631610" y="143159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4"/>
          <a:stretch/>
        </p:blipFill>
        <p:spPr>
          <a:xfrm>
            <a:off x="6318808" y="1835320"/>
            <a:ext cx="2247098" cy="4715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16" y="1835320"/>
            <a:ext cx="2247098" cy="471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5320"/>
            <a:ext cx="2247098" cy="4715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44"/>
          <a:stretch/>
        </p:blipFill>
        <p:spPr>
          <a:xfrm>
            <a:off x="3949086" y="1835320"/>
            <a:ext cx="2247098" cy="47152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17506" y="1435618"/>
            <a:ext cx="16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Character Boxes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12638" y="1431594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Affinity Boxes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89146" y="1431594"/>
            <a:ext cx="16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Bounding </a:t>
            </a:r>
            <a:r>
              <a:rPr lang="en-US" dirty="0" smtClean="0"/>
              <a:t>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40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Testing on full SoccerNet test folder (cropped)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831" y="1325563"/>
            <a:ext cx="4768780" cy="4351338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46% success </a:t>
            </a:r>
            <a:r>
              <a:rPr lang="en-US" sz="2400" dirty="0" smtClean="0"/>
              <a:t>on all 1211 test folders (after CRAFT)</a:t>
            </a:r>
          </a:p>
          <a:p>
            <a:pPr lvl="1"/>
            <a:r>
              <a:rPr lang="en-US" sz="2000" dirty="0"/>
              <a:t>Trained for 10 epochs, batch size </a:t>
            </a:r>
            <a:r>
              <a:rPr lang="en-US" sz="2000" dirty="0" smtClean="0"/>
              <a:t>32</a:t>
            </a:r>
          </a:p>
          <a:p>
            <a:pPr lvl="1"/>
            <a:r>
              <a:rPr lang="en-US" sz="2000" dirty="0" smtClean="0"/>
              <a:t>Consistent after retraining model</a:t>
            </a:r>
          </a:p>
          <a:p>
            <a:pPr lvl="1"/>
            <a:r>
              <a:rPr lang="en-US" sz="2000" dirty="0"/>
              <a:t>w</a:t>
            </a:r>
            <a:r>
              <a:rPr lang="en-US" sz="2000" dirty="0" smtClean="0"/>
              <a:t>/o 50% random inversion on training images, the success rate is only 40%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45831" y="3776973"/>
            <a:ext cx="342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Batch size 64 has </a:t>
            </a:r>
            <a:r>
              <a:rPr lang="en-US" b="1" dirty="0" smtClean="0"/>
              <a:t>48% success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Batch size 128 has 45% success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Batch size 32 grayscale has 46%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0" y="984738"/>
            <a:ext cx="6926058" cy="55315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2" y="4762920"/>
            <a:ext cx="4142677" cy="175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matrix, color vs grayscale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439061" cy="4577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92" y="1825510"/>
            <a:ext cx="5789608" cy="45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Cropped images (CRAFT)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911" y="2288441"/>
            <a:ext cx="5152055" cy="3710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6677" y="2288441"/>
            <a:ext cx="5335116" cy="37329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1942" y="1804898"/>
            <a:ext cx="13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Training Set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8683450" y="1804898"/>
            <a:ext cx="91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Test </a:t>
            </a:r>
            <a:r>
              <a:rPr lang="en-US" b="1" dirty="0" smtClean="0"/>
              <a:t>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33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72" y="264024"/>
            <a:ext cx="5663603" cy="2900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645" y="213710"/>
            <a:ext cx="5284913" cy="2950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234" y="3293751"/>
            <a:ext cx="4989324" cy="3237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152" y="3293751"/>
            <a:ext cx="4255042" cy="31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9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CRAFT </a:t>
            </a:r>
            <a:r>
              <a:rPr lang="en-US" sz="3200" dirty="0" smtClean="0"/>
              <a:t>(Character Region Awareness for Text Detection)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13" y="2446831"/>
            <a:ext cx="3905112" cy="260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1" r="1291"/>
          <a:stretch/>
        </p:blipFill>
        <p:spPr>
          <a:xfrm>
            <a:off x="4471122" y="4101963"/>
            <a:ext cx="3176241" cy="2116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92" y="2448949"/>
            <a:ext cx="3901934" cy="2599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59"/>
          <a:stretch/>
        </p:blipFill>
        <p:spPr>
          <a:xfrm>
            <a:off x="4472849" y="1838131"/>
            <a:ext cx="3174514" cy="2116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47668" y="198788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7846" y="1488763"/>
            <a:ext cx="16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Character Boxes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52429" y="6218352"/>
            <a:ext cx="145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Affinity Boxes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39180" y="1987888"/>
            <a:ext cx="16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Bounding </a:t>
            </a:r>
            <a:r>
              <a:rPr lang="en-US" dirty="0" smtClean="0"/>
              <a:t>Boxes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58" y="2206757"/>
            <a:ext cx="995217" cy="31123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191" y="3385413"/>
            <a:ext cx="398087" cy="361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56" y="1911566"/>
            <a:ext cx="995217" cy="311231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511630" y="1170875"/>
            <a:ext cx="1838734" cy="5349893"/>
            <a:chOff x="3935930" y="278970"/>
            <a:chExt cx="2168989" cy="63107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08" b="9119"/>
            <a:stretch/>
          </p:blipFill>
          <p:spPr>
            <a:xfrm>
              <a:off x="3935930" y="278972"/>
              <a:ext cx="995217" cy="311231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6408" b="9119"/>
            <a:stretch/>
          </p:blipFill>
          <p:spPr>
            <a:xfrm>
              <a:off x="5109702" y="278970"/>
              <a:ext cx="995217" cy="31123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408" b="9119"/>
            <a:stretch/>
          </p:blipFill>
          <p:spPr>
            <a:xfrm>
              <a:off x="3935930" y="3477443"/>
              <a:ext cx="995217" cy="311231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930" y="3477443"/>
              <a:ext cx="995217" cy="31123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6408" b="9119"/>
            <a:stretch/>
          </p:blipFill>
          <p:spPr>
            <a:xfrm>
              <a:off x="5109702" y="3477441"/>
              <a:ext cx="995217" cy="31123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alphaModFix amt="5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702" y="3477440"/>
              <a:ext cx="995217" cy="3112315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194489" y="1451733"/>
            <a:ext cx="15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Original image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2365" y="130691"/>
            <a:ext cx="3310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CRAFT </a:t>
            </a:r>
            <a:r>
              <a:rPr lang="en-US" sz="2800" b="1" smtClean="0"/>
              <a:t>text detection</a:t>
            </a:r>
            <a:endParaRPr lang="en-US" sz="2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022201" y="1721650"/>
            <a:ext cx="150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Bounding Box</a:t>
            </a:r>
            <a:endParaRPr lang="en-US" b="1"/>
          </a:p>
        </p:txBody>
      </p:sp>
      <p:sp>
        <p:nvSpPr>
          <p:cNvPr id="22" name="TextBox 21"/>
          <p:cNvSpPr txBox="1"/>
          <p:nvPr/>
        </p:nvSpPr>
        <p:spPr>
          <a:xfrm>
            <a:off x="9895806" y="2550105"/>
            <a:ext cx="207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Cropped Jersey Number</a:t>
            </a:r>
            <a:endParaRPr lang="en-US" b="1" dirty="0"/>
          </a:p>
        </p:txBody>
      </p:sp>
      <p:sp>
        <p:nvSpPr>
          <p:cNvPr id="23" name="Rounded Rectangle 22"/>
          <p:cNvSpPr/>
          <p:nvPr/>
        </p:nvSpPr>
        <p:spPr>
          <a:xfrm>
            <a:off x="4258158" y="690429"/>
            <a:ext cx="4572000" cy="6004839"/>
          </a:xfrm>
          <a:prstGeom prst="roundRect">
            <a:avLst>
              <a:gd name="adj" fmla="val 675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929180" y="3347634"/>
            <a:ext cx="96089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048428" y="3347634"/>
            <a:ext cx="96089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08443" y="4106398"/>
            <a:ext cx="2070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It looks like the image has </a:t>
            </a:r>
            <a:r>
              <a:rPr lang="en-US" smtClean="0"/>
              <a:t>been normalized during cropping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336786" y="681999"/>
            <a:ext cx="119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Character boxes</a:t>
            </a:r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5432361" y="677983"/>
            <a:ext cx="104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Affinity boxes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542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58" y="87685"/>
            <a:ext cx="10515600" cy="1325563"/>
          </a:xfrm>
        </p:spPr>
        <p:txBody>
          <a:bodyPr/>
          <a:lstStyle/>
          <a:p>
            <a:r>
              <a:rPr lang="en-US" dirty="0" smtClean="0"/>
              <a:t>Automated for all </a:t>
            </a:r>
            <a:r>
              <a:rPr lang="en-US" smtClean="0"/>
              <a:t>1426 Training Tracklets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25" y="2892309"/>
            <a:ext cx="510450" cy="4428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02" y="4134519"/>
            <a:ext cx="465012" cy="44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177" y="2659802"/>
            <a:ext cx="487248" cy="465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571" y="3346682"/>
            <a:ext cx="487248" cy="4650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95" y="4599847"/>
            <a:ext cx="509299" cy="487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92" y="3453415"/>
            <a:ext cx="442869" cy="4428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706" y="4052758"/>
            <a:ext cx="509299" cy="5092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91" y="4284983"/>
            <a:ext cx="442869" cy="4650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1" y="3568118"/>
            <a:ext cx="465012" cy="48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65" y="3946069"/>
            <a:ext cx="533653" cy="531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31" y="3914256"/>
            <a:ext cx="509300" cy="5314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10" y="2714343"/>
            <a:ext cx="533652" cy="509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06" y="4673807"/>
            <a:ext cx="509300" cy="5535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552" y="2028373"/>
            <a:ext cx="464046" cy="5092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76" y="2714343"/>
            <a:ext cx="464046" cy="4871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55" y="4729165"/>
            <a:ext cx="417641" cy="4428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94" y="2083953"/>
            <a:ext cx="394439" cy="4428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49" y="3346683"/>
            <a:ext cx="398582" cy="4428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561" y="3758819"/>
            <a:ext cx="982745" cy="5033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65" y="4569114"/>
            <a:ext cx="1102592" cy="4314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46" y="3082931"/>
            <a:ext cx="910835" cy="4074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12" y="3040782"/>
            <a:ext cx="1174499" cy="52732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76" y="3988698"/>
            <a:ext cx="599235" cy="31160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10" y="2392483"/>
            <a:ext cx="599234" cy="4554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65" y="2392483"/>
            <a:ext cx="503357" cy="38351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63" y="4525319"/>
            <a:ext cx="402705" cy="3422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915" y="3098678"/>
            <a:ext cx="342299" cy="4027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49" y="2103119"/>
            <a:ext cx="322164" cy="4228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995" y="2710267"/>
            <a:ext cx="322164" cy="4228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090" y="2634130"/>
            <a:ext cx="342299" cy="2416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632" y="4200072"/>
            <a:ext cx="630002" cy="6300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373" y="2728996"/>
            <a:ext cx="630002" cy="6300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523" y="3597063"/>
            <a:ext cx="735002" cy="6475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06" y="3249254"/>
            <a:ext cx="700002" cy="665002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543086" y="1773162"/>
            <a:ext cx="3641766" cy="3803374"/>
          </a:xfrm>
          <a:prstGeom prst="roundRect">
            <a:avLst/>
          </a:prstGeom>
          <a:noFill/>
          <a:ln w="571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4579288" y="1773162"/>
            <a:ext cx="3365783" cy="3803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8270639" y="1773162"/>
            <a:ext cx="3365783" cy="3803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500095" y="1247197"/>
            <a:ext cx="170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0432FF"/>
                </a:solidFill>
              </a:rPr>
              <a:t>Successful</a:t>
            </a:r>
            <a:endParaRPr lang="en-US" sz="2800" b="1">
              <a:solidFill>
                <a:srgbClr val="0432FF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09486" y="1254342"/>
            <a:ext cx="2105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Unsuccessful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74422" y="1247197"/>
            <a:ext cx="2105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</a:rPr>
              <a:t>Unsuccessful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60920" y="5766379"/>
            <a:ext cx="2802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Detected signs </a:t>
            </a:r>
            <a:r>
              <a:rPr lang="en-US" sz="2800" smtClean="0"/>
              <a:t>in background</a:t>
            </a:r>
            <a:endParaRPr lang="en-US" sz="2800"/>
          </a:p>
        </p:txBody>
      </p:sp>
      <p:sp>
        <p:nvSpPr>
          <p:cNvPr id="55" name="TextBox 54"/>
          <p:cNvSpPr txBox="1"/>
          <p:nvPr/>
        </p:nvSpPr>
        <p:spPr>
          <a:xfrm>
            <a:off x="8552272" y="5765468"/>
            <a:ext cx="2802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Detected </a:t>
            </a:r>
            <a:r>
              <a:rPr lang="en-US" sz="2800" smtClean="0"/>
              <a:t>other players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440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CRAFT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050" y="1690688"/>
            <a:ext cx="6391023" cy="3568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62936" y="4797530"/>
            <a:ext cx="395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 600 folders have no detected </a:t>
            </a:r>
            <a:r>
              <a:rPr lang="en-US" smtClean="0"/>
              <a:t>jersey numbers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1073" y="750888"/>
            <a:ext cx="5302250" cy="344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900" y="139699"/>
            <a:ext cx="6083300" cy="1325563"/>
          </a:xfrm>
        </p:spPr>
        <p:txBody>
          <a:bodyPr/>
          <a:lstStyle/>
          <a:p>
            <a:r>
              <a:rPr lang="en-US" dirty="0" smtClean="0"/>
              <a:t>Jersey Label Frequency (cropped w/ CRAFT)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834089"/>
              </p:ext>
            </p:extLst>
          </p:nvPr>
        </p:nvGraphicFramePr>
        <p:xfrm>
          <a:off x="69850" y="4430450"/>
          <a:ext cx="12052299" cy="978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9450"/>
                <a:gridCol w="469900"/>
                <a:gridCol w="508000"/>
                <a:gridCol w="438702"/>
                <a:gridCol w="524013"/>
                <a:gridCol w="524013"/>
                <a:gridCol w="524013"/>
                <a:gridCol w="524013"/>
                <a:gridCol w="524013"/>
                <a:gridCol w="524013"/>
                <a:gridCol w="524013"/>
                <a:gridCol w="524013"/>
                <a:gridCol w="626994"/>
                <a:gridCol w="304800"/>
                <a:gridCol w="640245"/>
                <a:gridCol w="524013"/>
                <a:gridCol w="524013"/>
                <a:gridCol w="524013"/>
                <a:gridCol w="524013"/>
                <a:gridCol w="524013"/>
                <a:gridCol w="524013"/>
                <a:gridCol w="524013"/>
                <a:gridCol w="524013"/>
              </a:tblGrid>
              <a:tr h="450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Jersey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Label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-1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effectLst/>
                        </a:rPr>
                        <a:t>11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>
                          <a:effectLst/>
                        </a:rPr>
                        <a:t>13</a:t>
                      </a:r>
                      <a:endParaRPr lang="is-IS" sz="16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1" u="none" strike="noStrike" dirty="0">
                          <a:effectLst/>
                        </a:rPr>
                        <a:t>18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19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20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21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22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Image Count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 dirty="0">
                          <a:effectLst/>
                        </a:rPr>
                        <a:t>1396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286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362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164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509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271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 dirty="0">
                          <a:effectLst/>
                        </a:rPr>
                        <a:t>851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821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u="none" strike="noStrike" dirty="0">
                          <a:effectLst/>
                        </a:rPr>
                        <a:t>3615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710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820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82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171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982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281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503628"/>
              </p:ext>
            </p:extLst>
          </p:nvPr>
        </p:nvGraphicFramePr>
        <p:xfrm>
          <a:off x="69853" y="5699125"/>
          <a:ext cx="12052296" cy="9789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748"/>
                <a:gridCol w="337610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630236"/>
                <a:gridCol w="374122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  <a:gridCol w="502179"/>
              </a:tblGrid>
              <a:tr h="45085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Jersey Label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25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27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29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32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u="none" strike="noStrike" dirty="0">
                          <a:effectLst/>
                        </a:rPr>
                        <a:t>34</a:t>
                      </a:r>
                      <a:endParaRPr lang="ru-RU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1" u="none" strike="noStrike" dirty="0">
                          <a:effectLst/>
                        </a:rPr>
                        <a:t>36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38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44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50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55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56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62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75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u="none" strike="noStrike" dirty="0">
                          <a:effectLst/>
                        </a:rPr>
                        <a:t>93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Image Count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 dirty="0">
                          <a:effectLst/>
                        </a:rPr>
                        <a:t>185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1005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463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453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373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</a:rPr>
                        <a:t>1506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 dirty="0">
                          <a:effectLst/>
                        </a:rPr>
                        <a:t>351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559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u="none" strike="noStrike" dirty="0">
                          <a:effectLst/>
                        </a:rPr>
                        <a:t>495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924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u="none" strike="noStrike" dirty="0">
                          <a:effectLst/>
                        </a:rPr>
                        <a:t>186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 dirty="0">
                          <a:effectLst/>
                        </a:rPr>
                        <a:t>1039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72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66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652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343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58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 dirty="0">
                          <a:effectLst/>
                        </a:rPr>
                        <a:t>267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0300" y="7464"/>
            <a:ext cx="5739186" cy="4133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901" y="1754981"/>
            <a:ext cx="330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Jersey Numbers 38 and 75 weren’t detected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Label -1 produced 1396 images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04124" y="1445199"/>
            <a:ext cx="14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Top 10 Labels</a:t>
            </a:r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57715"/>
              </p:ext>
            </p:extLst>
          </p:nvPr>
        </p:nvGraphicFramePr>
        <p:xfrm>
          <a:off x="3771900" y="1834629"/>
          <a:ext cx="1868307" cy="24563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4387"/>
                <a:gridCol w="798206"/>
                <a:gridCol w="825714"/>
              </a:tblGrid>
              <a:tr h="225425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Label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Count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798" marR="1798" marT="179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2089942"/>
            <a:ext cx="1858203" cy="21342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1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08" y="1727032"/>
            <a:ext cx="10515600" cy="47158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grouped together all folders labelled 10 into folder A</a:t>
            </a:r>
          </a:p>
          <a:p>
            <a:r>
              <a:rPr lang="en-US" dirty="0" smtClean="0"/>
              <a:t>I grouped together all folders labelled 28 into folder B</a:t>
            </a:r>
          </a:p>
          <a:p>
            <a:endParaRPr lang="en-US" dirty="0"/>
          </a:p>
          <a:p>
            <a:r>
              <a:rPr lang="en-US" dirty="0" smtClean="0"/>
              <a:t>Each folder was separated into training and test sets (100 images in test sets)</a:t>
            </a:r>
          </a:p>
          <a:p>
            <a:pPr lvl="1"/>
            <a:r>
              <a:rPr lang="en-US" b="1" dirty="0" smtClean="0">
                <a:solidFill>
                  <a:srgbClr val="0432FF"/>
                </a:solidFill>
              </a:rPr>
              <a:t>A_train + A_test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B_train + B_test</a:t>
            </a:r>
          </a:p>
          <a:p>
            <a:pPr lvl="1"/>
            <a:r>
              <a:rPr lang="en-US" dirty="0" smtClean="0"/>
              <a:t>After training on the training images, the images in </a:t>
            </a:r>
            <a:r>
              <a:rPr lang="en-US" b="1" dirty="0" smtClean="0">
                <a:solidFill>
                  <a:srgbClr val="0432FF"/>
                </a:solidFill>
              </a:rPr>
              <a:t>A_test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FF0000"/>
                </a:solidFill>
              </a:rPr>
              <a:t>B_test </a:t>
            </a:r>
            <a:r>
              <a:rPr lang="en-US" dirty="0" smtClean="0"/>
              <a:t>were predicted with </a:t>
            </a:r>
            <a:r>
              <a:rPr lang="en-US" b="1" dirty="0" smtClean="0"/>
              <a:t>100% accuracy</a:t>
            </a:r>
            <a:endParaRPr lang="en-US" b="1" dirty="0"/>
          </a:p>
          <a:p>
            <a:pPr lvl="1"/>
            <a:endParaRPr lang="en-US" dirty="0" smtClean="0"/>
          </a:p>
          <a:p>
            <a:r>
              <a:rPr lang="en-US" dirty="0" smtClean="0"/>
              <a:t>As a final test, folder 80 from the SoccerNet test set (</a:t>
            </a:r>
            <a:r>
              <a:rPr lang="en-US" b="1" dirty="0" smtClean="0"/>
              <a:t>jersey 10</a:t>
            </a:r>
            <a:r>
              <a:rPr lang="en-US" dirty="0" smtClean="0"/>
              <a:t>) was cropped with CRAFT (104 images)</a:t>
            </a:r>
          </a:p>
          <a:p>
            <a:pPr lvl="1"/>
            <a:r>
              <a:rPr lang="en-US" b="1" dirty="0" smtClean="0"/>
              <a:t>The trained model labelled 96% of these images as 10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864" y="220948"/>
            <a:ext cx="1858203" cy="21342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716756" y="180870"/>
            <a:ext cx="1999622" cy="510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30305" y="104576"/>
            <a:ext cx="191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Jersey numbers 10 and 28 have the most data</a:t>
            </a:r>
            <a:endParaRPr lang="en-US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52" y="5744350"/>
            <a:ext cx="606208" cy="60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28" y="1172083"/>
            <a:ext cx="484694" cy="4846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875" y="1161996"/>
            <a:ext cx="494781" cy="4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53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plans (4/2/24)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There is an uneven distribution of training samples for each 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large fraction of the data is -1 (noise for our model)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Some jersey numbers weren’t detectable by CRAFT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simple neural network for binary classification was trained for numbers 10 and 28. It labelled 96% of test images correctly.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 can extend the model to more classes (3,4,5, etc.) and see how performance changes</a:t>
            </a:r>
          </a:p>
          <a:p>
            <a:pPr lvl="1"/>
            <a:r>
              <a:rPr lang="en-US" dirty="0" smtClean="0"/>
              <a:t>Jersey numbers with few samples may need to have data augmentation to increase sample count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74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0" y="253356"/>
            <a:ext cx="4100965" cy="2774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11" y="3780327"/>
            <a:ext cx="4909741" cy="2774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55" y="253356"/>
            <a:ext cx="5395189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7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500</Words>
  <Application>Microsoft Macintosh PowerPoint</Application>
  <PresentationFormat>Widescreen</PresentationFormat>
  <Paragraphs>155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CRAFT (Character Region Awareness for Text Detection)</vt:lpstr>
      <vt:lpstr>CRAFT (Character Region Awareness for Text Detection)</vt:lpstr>
      <vt:lpstr>PowerPoint Presentation</vt:lpstr>
      <vt:lpstr>Automated for all 1426 Training Tracklets</vt:lpstr>
      <vt:lpstr>Results of CRAFT</vt:lpstr>
      <vt:lpstr>Jersey Label Frequency (cropped w/ CRAFT)</vt:lpstr>
      <vt:lpstr>Binary classification test</vt:lpstr>
      <vt:lpstr>Conclusions and future plans (4/2/24)</vt:lpstr>
      <vt:lpstr>PowerPoint Presentation</vt:lpstr>
      <vt:lpstr>Testing on full SoccerNet test folder (cropped)</vt:lpstr>
      <vt:lpstr>Confusion matrix, color vs grayscale</vt:lpstr>
      <vt:lpstr>Cropped images (CRAFT)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3-13-24</dc:title>
  <dc:creator>Zach Croft</dc:creator>
  <cp:lastModifiedBy>Croft, Zach</cp:lastModifiedBy>
  <cp:revision>92</cp:revision>
  <dcterms:created xsi:type="dcterms:W3CDTF">2024-03-13T16:54:32Z</dcterms:created>
  <dcterms:modified xsi:type="dcterms:W3CDTF">2024-04-07T16:11:14Z</dcterms:modified>
</cp:coreProperties>
</file>